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45" r:id="rId2"/>
    <p:sldId id="343" r:id="rId3"/>
    <p:sldId id="377" r:id="rId4"/>
    <p:sldId id="357" r:id="rId5"/>
    <p:sldId id="360" r:id="rId6"/>
    <p:sldId id="361" r:id="rId7"/>
    <p:sldId id="362" r:id="rId8"/>
    <p:sldId id="359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6" r:id="rId22"/>
    <p:sldId id="379" r:id="rId23"/>
    <p:sldId id="380" r:id="rId24"/>
    <p:sldId id="381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78" r:id="rId36"/>
    <p:sldId id="384" r:id="rId37"/>
    <p:sldId id="383" r:id="rId38"/>
    <p:sldId id="385" r:id="rId39"/>
    <p:sldId id="386" r:id="rId40"/>
    <p:sldId id="387" r:id="rId4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71B28B0-36DC-4808-BF03-12A8778B7101}">
          <p14:sldIdLst>
            <p14:sldId id="345"/>
            <p14:sldId id="343"/>
            <p14:sldId id="377"/>
            <p14:sldId id="357"/>
            <p14:sldId id="360"/>
            <p14:sldId id="361"/>
            <p14:sldId id="362"/>
            <p14:sldId id="359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  <p14:sldId id="379"/>
            <p14:sldId id="380"/>
            <p14:sldId id="381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78"/>
            <p14:sldId id="384"/>
            <p14:sldId id="383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4CC"/>
    <a:srgbClr val="494949"/>
    <a:srgbClr val="26399A"/>
    <a:srgbClr val="2A40AC"/>
    <a:srgbClr val="1F1A82"/>
    <a:srgbClr val="1F2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83200" cy="3444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6" y="0"/>
            <a:ext cx="5283200" cy="3444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300"/>
            </a:lvl1pPr>
          </a:lstStyle>
          <a:p>
            <a:fld id="{A03F2D12-A34F-4579-BC37-AEF85A365D51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5283200" cy="3444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6" y="6513514"/>
            <a:ext cx="5283200" cy="3444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300"/>
            </a:lvl1pPr>
          </a:lstStyle>
          <a:p>
            <a:fld id="{F3CF660D-BEED-404B-918A-7686EE9C2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660D-BEED-404B-918A-7686EE9C2B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109" y="2025523"/>
            <a:ext cx="11209781" cy="198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404040"/>
                </a:solidFill>
              </a:rPr>
              <a:t>‹#›</a:t>
            </a:fld>
            <a:endParaRPr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404040"/>
                </a:solidFill>
              </a:rPr>
              <a:t>‹#›</a:t>
            </a:fld>
            <a:endParaRPr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527" y="1933447"/>
            <a:ext cx="4699635" cy="360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404040"/>
                </a:solidFill>
              </a:rPr>
              <a:t>‹#›</a:t>
            </a:fld>
            <a:endParaRPr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404040"/>
                </a:solidFill>
              </a:rPr>
              <a:t>‹#›</a:t>
            </a:fld>
            <a:endParaRPr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404040"/>
                </a:solidFill>
              </a:rPr>
              <a:t>‹#›</a:t>
            </a:fld>
            <a:endParaRPr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5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2414" y="54686"/>
            <a:ext cx="9107170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11239" y="1302461"/>
            <a:ext cx="5091430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3321" y="6272306"/>
            <a:ext cx="24130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404040"/>
                </a:solidFill>
              </a:rPr>
              <a:t>‹#›</a:t>
            </a:fld>
            <a:endParaRPr dirty="0">
              <a:solidFill>
                <a:srgbClr val="40404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390" y="4455332"/>
            <a:ext cx="1106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spc="-1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spc="-1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3704" y="1880760"/>
            <a:ext cx="42320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  <a:endParaRPr lang="ru-RU" sz="1400" spc="-100" dirty="0">
              <a:solidFill>
                <a:srgbClr val="49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3666915"/>
            <a:ext cx="11315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Республиканское совещание представителей,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координирующих туристско-краеведческую работу, (</a:t>
            </a:r>
            <a:r>
              <a:rPr lang="ru-RU" sz="24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турорганизаторов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муниципальных образованиях Республики Башкортостан</a:t>
            </a:r>
          </a:p>
        </p:txBody>
      </p:sp>
      <p:pic>
        <p:nvPicPr>
          <p:cNvPr id="1026" name="Picture 2" descr="C:\Users\User\Desktop\prez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5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2" y="242460"/>
            <a:ext cx="1544126" cy="1233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845" y="1613127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579264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59" y="290199"/>
            <a:ext cx="1905000" cy="13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22733"/>
              </p:ext>
            </p:extLst>
          </p:nvPr>
        </p:nvGraphicFramePr>
        <p:xfrm>
          <a:off x="228600" y="2382569"/>
          <a:ext cx="11582400" cy="394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мероприятия ГБУ ДО </a:t>
                      </a: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РДООЦТКиЭ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241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«Методи4ка» по развитию  туристско-краеведческой работы  с обучающимися и педагогами дополнительного образования детей в образовательных организациях муниципальных образований Республики Башкортостан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 организации туристско-спортивной и экскурсионно-краеведческой работе с учащимися и педагогами дополнительного образования детей Республики Башкортостан в 2022-2023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12 по 19 мая 2022 года проведен инструктивно-методический водный поход 2 категории сложности 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по маршруту «г. Уфа – д. Карталы Белорецкого рай-на      –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Большой Инзер – ст.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Тюльма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Айгир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р. Инзер  – д. Реветь - г. Уфа»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Актуализированы и представлены на сайте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ГБУ ДО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РДООЦТКиЭ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(https://bashrdct.ru)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разделе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«Познавательный туризм»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40  маршрутов и только 5 экскурсионных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9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32355"/>
              </p:ext>
            </p:extLst>
          </p:nvPr>
        </p:nvGraphicFramePr>
        <p:xfrm>
          <a:off x="228601" y="2057400"/>
          <a:ext cx="11582400" cy="436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Республиканские мероприятия с обучающимися в 2021-2022 учебном году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07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этап зональных соревнований Приволжского федерального округа «Школа безопасности» совместно с Главным Управлением МЧС России по Республике Башкортостан, Государственным комитетом Республики Башкортостан  (МР </a:t>
                      </a:r>
                      <a:r>
                        <a:rPr lang="ru-RU" sz="18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Туймазинский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ДОЛ им. А. Гайдара,  с 6 по 10 июня, 578 человек);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республиканский туристский фестиваль обучающихся Республики Башкортостан (МР </a:t>
                      </a:r>
                      <a:r>
                        <a:rPr lang="ru-RU" sz="18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Чекмагушевский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ДОЛ «Чайка», с 22 по 26 июня, 200 чел);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туристская    профильная   смена   «Звездный   городок»  для  детей  с  ограниченными  возможностями  здоровья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(МР </a:t>
                      </a:r>
                      <a:r>
                        <a:rPr lang="ru-RU" sz="18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ДОЛ «Бригантина», 24 чел.);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профильные  смены  «Юные  геологи»,  «Соцветие  </a:t>
                      </a:r>
                      <a:r>
                        <a:rPr lang="ru-RU" sz="18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курая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 (МР Уфимский  район, ДОЛ «Березка», 110 чел.), «Звездный городок» для детей с ограниченными возможностями здоровья (МР </a:t>
                      </a:r>
                      <a:r>
                        <a:rPr lang="ru-RU" sz="18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60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72957"/>
              </p:ext>
            </p:extLst>
          </p:nvPr>
        </p:nvGraphicFramePr>
        <p:xfrm>
          <a:off x="228601" y="2057400"/>
          <a:ext cx="11582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8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2021-2022 учебном году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наиболее крупные республиканские мероприятия  с обучающимися: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07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  конкурс    исследовательских    краеведческих    работ   обучающихся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«Дорогами   Отечества»,  заочный   этап – 354 работ,   на   очный   этап  приглашены  были 150 чел.;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конкурс юных экскурсоводов – 60 участников;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этап Всероссийского конкурса на знание атрибутов и символов РФ и РБ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(более 300 работ);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конкурсы музеев образовательных организаций (республиканский этап Всероссийского конкурса музеев, республиканский этап конкурса  музеев для детей с ОВЗ, республиканский этап проекта ПФО «Герои Отечества»)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76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25478"/>
              </p:ext>
            </p:extLst>
          </p:nvPr>
        </p:nvGraphicFramePr>
        <p:xfrm>
          <a:off x="228601" y="2057400"/>
          <a:ext cx="11582400" cy="436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в сфере детского туризма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07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Республиканская 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туристско-краеведческого движения обучающихся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«Дорогами Отечества»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программы: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формирования у детей и подростков гражданственности и патриотизма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важнейших духовно-нравственных и социальных ценностей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5715000" y="397729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715000" y="4876800"/>
            <a:ext cx="484632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6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58658"/>
              </p:ext>
            </p:extLst>
          </p:nvPr>
        </p:nvGraphicFramePr>
        <p:xfrm>
          <a:off x="228601" y="2057400"/>
          <a:ext cx="11582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в сфере детского туризма: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 и форм деятельности музеев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84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школьных музеев образовательных организаций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Активизировать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паспортизации и регистрации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Портале школьных музеев Российской Федерации (на федеральной единой информационной платформе) в срок до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декабря 2022 года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процесс паспортизации и регистрации −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присвоение музею бессрочного номера и выдача номерного свидетельства установленного образца «школьный музей»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61959"/>
              </p:ext>
            </p:extLst>
          </p:nvPr>
        </p:nvGraphicFramePr>
        <p:xfrm>
          <a:off x="381000" y="5105399"/>
          <a:ext cx="11277600" cy="141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41"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школьных музеев в Республике Башкортостан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Сегодня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Паспортизированные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 в федеральном реестре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Подтверждены 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федеральном реестре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32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10057"/>
              </p:ext>
            </p:extLst>
          </p:nvPr>
        </p:nvGraphicFramePr>
        <p:xfrm>
          <a:off x="228601" y="2057400"/>
          <a:ext cx="11582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в сфере детского туризма: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 и форм деятельности музеев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«Образовательный проект «Музейный час»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Основная цель проекта: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популяризация и развитие музееведения среди детей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Организаторы: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ФГБОУ ДО Федеральный центр детско-юношеского туризма и краеведения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Участники: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активисты школьных музеев образовательных организаций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Форма проведения: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дистанционно-заочная, включает в себя 8 интерактивных познавательных эфиров и викторин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64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87958"/>
              </p:ext>
            </p:extLst>
          </p:nvPr>
        </p:nvGraphicFramePr>
        <p:xfrm>
          <a:off x="228601" y="2057400"/>
          <a:ext cx="11582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в сфере детского туризма: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 и форм деятельности музеев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Концепции по развитию школьных музеев РФ направлен на: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общих ориентиров и механизмов обновления содержания и технологий организации деятельности музеев образовательных организаций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приоритетных целей, задач и механизмов развития школьного музееведения в Российской Федерации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основных направлений развития школьных музеев Российской Федерации в образовательную деятельность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7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54983"/>
              </p:ext>
            </p:extLst>
          </p:nvPr>
        </p:nvGraphicFramePr>
        <p:xfrm>
          <a:off x="228601" y="2057400"/>
          <a:ext cx="11582400" cy="4530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2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в сфере детского туризма: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 и форм деятельности музеев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 школьных музеев должна: </a:t>
                      </a:r>
                    </a:p>
                    <a:p>
                      <a:pPr lvl="0"/>
                      <a:endParaRPr lang="ru-RU" sz="2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усилить роль воспитательной составляющей туристско-краеведческой деятельности;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у детей чувства патриотизма и гражданственности;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расширить культурное пространство учащихся;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быть интегрирована с воспитательными и образовательными программами образовательных организаций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57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38305"/>
              </p:ext>
            </p:extLst>
          </p:nvPr>
        </p:nvGraphicFramePr>
        <p:xfrm>
          <a:off x="533399" y="2057400"/>
          <a:ext cx="1127760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в сфере детского туризма: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  культурно-познавательных туристских и экскурсионных маршрутов для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917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и поддержка муниципальных образований познавательного туризма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детей в рамках федерального проекта «От истории школы – к истории страны»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муниципального образования: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1–2 культурно-познавательных туристских или экскурсионных маршрутов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Участники: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учащиеся начальной школы – 1-однодневные маршруты;  обучающиеся средних и старших классов – 2-3-дневные маршруты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Обязательное  размещение  маршрутов на официальном сайте образовательных организаций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Образовательная  и  воспитательная  миссия: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обязательная  интеграция  познавательных  маршрутов 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в   образовательную   и   воспитательную   программы   образовательной  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90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97621"/>
              </p:ext>
            </p:extLst>
          </p:nvPr>
        </p:nvGraphicFramePr>
        <p:xfrm>
          <a:off x="687530" y="2140818"/>
          <a:ext cx="107442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77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массового вовлечения детей 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туристскую и краеведческую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6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Развитие,</a:t>
                      </a:r>
                      <a:r>
                        <a:rPr lang="ru-RU" sz="1900" b="1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актуализация традиционных и новых форм туристско-краеведческой деятельности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164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Больше походов,</a:t>
                      </a:r>
                      <a:r>
                        <a:rPr lang="ru-RU" sz="1900" b="1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больше экскурсий, массовых мероприятий </a:t>
                      </a:r>
                    </a:p>
                    <a:p>
                      <a:pPr algn="ctr"/>
                      <a:r>
                        <a:rPr lang="ru-RU" sz="19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(соревнований, </a:t>
                      </a:r>
                      <a:r>
                        <a:rPr lang="ru-RU" sz="19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квестов</a:t>
                      </a:r>
                      <a:r>
                        <a:rPr lang="ru-RU" sz="19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конференций, фестивалей  и Дней туризма)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ГЛАВНОЕ!         </a:t>
                      </a:r>
                      <a:r>
                        <a:rPr lang="ru-RU" sz="1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первое место </a:t>
                      </a:r>
                      <a:r>
                        <a:rPr lang="ru-RU" sz="19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!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БЕЗОПАСНОСТИ !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89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МАРШРУТНО-КВАЛИФИКАЦИОННЫХ КОМИССИЙ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5607949" y="2895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574998" y="3733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07949" y="48006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063925" y="5181599"/>
            <a:ext cx="961558" cy="37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07949" y="5557781"/>
            <a:ext cx="484632" cy="385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92581" y="5163065"/>
            <a:ext cx="906574" cy="37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7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11209781" cy="73866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до 2030 года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4405970"/>
            <a:ext cx="442109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Р.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Терегулова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отдела дополнительного образования Министерства образования и науки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 Башкортостан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1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17695"/>
              </p:ext>
            </p:extLst>
          </p:nvPr>
        </p:nvGraphicFramePr>
        <p:xfrm>
          <a:off x="687530" y="2057399"/>
          <a:ext cx="10744200" cy="452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593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разработку и утверждение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развития региональных и муниципальных центров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детско-юношеского туризма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60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800" b="1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ЭТОГО НЕОБХОДИМЫ МЕРОПРИЯТИЯ: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развитию сети туристских полигонов;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развитию детских туристских баз;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рамках, реализуемых в настоящее время программ по оснащению образовательных организаций оборудованием и инвентарем при строительстве новых школ, укреплению материально-технической базы школьных спортивных клубов;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рабочую группу по созданию программы.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9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374408" cy="1098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704" y="1383600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4917" y="1340599"/>
            <a:ext cx="38160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30" y="278230"/>
            <a:ext cx="1559058" cy="10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05844"/>
              </p:ext>
            </p:extLst>
          </p:nvPr>
        </p:nvGraphicFramePr>
        <p:xfrm>
          <a:off x="687530" y="2085444"/>
          <a:ext cx="10744200" cy="446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3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данные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399">
                <a:tc>
                  <a:txBody>
                    <a:bodyPr/>
                    <a:lstStyle/>
                    <a:p>
                      <a:pPr algn="ctr"/>
                      <a:endParaRPr lang="ru-RU" sz="800" b="1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Государственное 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бюджетное учреждение дополнительного образования  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детский оздоровительно-образовательный центр туризма</a:t>
                      </a:r>
                      <a:r>
                        <a:rPr lang="ru-RU" sz="1600" b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краеведения 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экскурсий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приемная 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+7(347) 292-16-80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bashrdct@yandex.ru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://bashrdct.ru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«Детский туризм РБ» https://t.me</a:t>
                      </a:r>
                      <a:r>
                        <a:rPr lang="ru-RU" sz="1600" b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/+_9N-axTL3HA5MGEy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8" y="3682315"/>
            <a:ext cx="5267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7" y="5334000"/>
            <a:ext cx="498410" cy="4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7" y="4394993"/>
            <a:ext cx="665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62074"/>
              </p:ext>
            </p:extLst>
          </p:nvPr>
        </p:nvGraphicFramePr>
        <p:xfrm>
          <a:off x="5181600" y="3810000"/>
          <a:ext cx="6019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3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Рахматуллин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Рамиль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Нафикович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директор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89063712065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bashrdct@yandex.ru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Каримова Людмила Петровна, </a:t>
                      </a:r>
                    </a:p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89177547557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bashrdct@mail.ru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Лифанова Ирина Владимировна, заведующий информационно-методическим отделом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89603920178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bashrdct@yandex.ru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50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11209781" cy="36933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Проблемы. Перспективы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4876800"/>
            <a:ext cx="442109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М.Н.Бурханов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отдела подготовки населения управления гражданской обороны и защиты населения ГУ МЧС России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Республике Башкортостан,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подполковник внутренней службы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0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11209781" cy="73866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центр духовно-нравственного и патриотического воспитания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883705" y="4208503"/>
            <a:ext cx="40049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Ю.Х. Леонтьев,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музея с. Чуваш-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Карамалы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Аургазинский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 Республика Башкортостан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7400" y="54102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                             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79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11209781" cy="1107996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планированию туристско-спортивной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экскурсионно-краеведческой работы с учащимися образовательных учреждений Республики Башкортостан на 2022-2023 учебный год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542303" y="4994979"/>
            <a:ext cx="442109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И.В. Лифанова,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заведующая информационно-методическим отделом ГБУ ДО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РДООЦТКиЭ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к.п.н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7400" y="541020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522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390" y="4455332"/>
            <a:ext cx="1106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spc="-1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spc="-1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25" y="262498"/>
            <a:ext cx="1981200" cy="1582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3704" y="1880760"/>
            <a:ext cx="42320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  <a:endParaRPr lang="ru-RU" sz="1400" spc="-100" dirty="0">
              <a:solidFill>
                <a:srgbClr val="49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prez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3505200"/>
            <a:ext cx="8915400" cy="2646878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не знает,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пристани он держит путь,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ни один ветер не будет попутным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Сенека</a:t>
            </a:r>
          </a:p>
        </p:txBody>
      </p:sp>
    </p:spTree>
    <p:extLst>
      <p:ext uri="{BB962C8B-B14F-4D97-AF65-F5344CB8AC3E}">
        <p14:creationId xmlns:p14="http://schemas.microsoft.com/office/powerpoint/2010/main" val="2671628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1" y="3276600"/>
            <a:ext cx="11201400" cy="4801314"/>
          </a:xfrm>
        </p:spPr>
        <p:txBody>
          <a:bodyPr/>
          <a:lstStyle/>
          <a:p>
            <a:pPr algn="l">
              <a:tabLst>
                <a:tab pos="44450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Цель деятельности ГБУ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РДООЦТКиЭ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 совершенствование туристско-краеведческой деятельности в Республике Башкортостан;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для личного и физического развития детей, удовлетворения их интересов, способностей и дарований, адаптации к жизни  в обществе, формирование культуры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организации содержательного досуга средствами туристско-краеведческой деятельности.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82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54305"/>
            <a:ext cx="11430000" cy="3498895"/>
          </a:xfrm>
        </p:spPr>
        <p:txBody>
          <a:bodyPr/>
          <a:lstStyle/>
          <a:p>
            <a:pPr algn="l" defTabSz="7560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Для достижения заявленной цели определены следующие задачи</a:t>
            </a:r>
            <a:r>
              <a:rPr lang="ru-RU" sz="2400" b="1" dirty="0"/>
              <a:t>: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000" b="1" dirty="0"/>
              <a:t>-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стратегическое планирование развития системы детско-юношеского туризма в Республике Башкортостан в рамках Концепции развития дополнительного образования  детей до 2030 года;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увеличение числа детей, принимающих участие в туристско-краеведческих мероприятиях, проводимых в условиях природной среды, соблюдая при этом обеспечение безопасности;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распространение походно-экспедиционной и экскурсионной форм организации деятельности с обучающимися.</a:t>
            </a:r>
            <a:br>
              <a:rPr lang="ru-RU" sz="2000" b="1" dirty="0"/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 flipH="1">
            <a:off x="11887198" y="6472252"/>
            <a:ext cx="22860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43" y="1905000"/>
            <a:ext cx="4232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02" y="252757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2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06" y="2984788"/>
            <a:ext cx="11209781" cy="738664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42461"/>
            <a:ext cx="1544127" cy="1233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199" y="1561588"/>
            <a:ext cx="381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585329"/>
            <a:ext cx="4232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2460"/>
            <a:ext cx="1905000" cy="13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199" y="2667000"/>
            <a:ext cx="11277600" cy="449353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 федерального уровня: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 от 29.12.2020 г.  №273 «Об образовании в Российской Федерации» </a:t>
            </a:r>
          </a:p>
          <a:p>
            <a:pPr marL="342900" indent="-342900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«Патриотическое воспитание граждан  Российской Федерации в рамках национального проекта «Образование» до 2025 года</a:t>
            </a:r>
          </a:p>
          <a:p>
            <a:pPr marL="342900" indent="-342900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до 2030 года</a:t>
            </a:r>
          </a:p>
          <a:p>
            <a:pPr marL="342900" indent="-342900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27.06.2022 г. № 401 «О проведении в Российской    Федерации Года педагога и наставника»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54017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743199"/>
            <a:ext cx="11209781" cy="1477328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 республиканского уровня: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42461"/>
            <a:ext cx="1544127" cy="1233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612612"/>
            <a:ext cx="381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4" y="1578820"/>
            <a:ext cx="4232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7493"/>
            <a:ext cx="1981200" cy="13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" y="3352801"/>
            <a:ext cx="11430000" cy="446276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581400"/>
            <a:ext cx="10896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реализации Концепции  развития дополнительного образования детей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 2030 года в Республике Башкортостан (проект)</a:t>
            </a:r>
          </a:p>
          <a:p>
            <a:pPr marL="342900" indent="-342900" algn="just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детского туризма в Республике Башкортостан  на  2021-2023 годы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Республиканская туристско-краеведческая программа «Дорогами Отечества»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599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0"/>
            <a:ext cx="11209781" cy="1107996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 реализации дополнительного образования детей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туристско-краеведческой направленности на период до 2030 года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883704" y="4746367"/>
            <a:ext cx="400349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Р.Н. Рахматуллин,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иректор ГБУ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Республиканский детский оздоровительно-образовательный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туризма, краеведения и экскурсий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6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9107"/>
            <a:ext cx="11209781" cy="341293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42460"/>
            <a:ext cx="1620327" cy="1294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592366"/>
            <a:ext cx="38124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5800" y="1537085"/>
            <a:ext cx="378290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ОЗДОРОВИТЕЛЬНО-ОБРАЗОВАТЕЛЬНЫЙ 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 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40" y="242461"/>
            <a:ext cx="1836559" cy="12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" y="3352801"/>
            <a:ext cx="11430000" cy="1523999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14400" y="2788921"/>
          <a:ext cx="105918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Инструктивно-методическая работа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этап Всероссийского смотра-конкурса на лучшую организацию туристско-краеведческой деятельности в муниципальных образованиях Республики Башкортостан на  2022-2023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август-октябрь        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семинар-совещание организаторов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туристско-краеведческого движения в муниципальных образованиях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 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семинар-совещание руководителей образовательных организаций  туристско-краеведческого профиля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 г.-апрель 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Республиканские курсы подготовки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судей и секретарей туристских соревнований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06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9107"/>
            <a:ext cx="11209781" cy="738664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467926" cy="11728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464568"/>
            <a:ext cx="381247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8910" y="1415319"/>
            <a:ext cx="349837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ОЗДОРОВИТЕЛЬНО-ОБРАЗОВАТЕЛЬНЫЙ 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 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98" y="242461"/>
            <a:ext cx="1601801" cy="11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" y="3352801"/>
            <a:ext cx="11430000" cy="754053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200" y="2265831"/>
          <a:ext cx="10591800" cy="416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2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республиканских мероприятий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Туристский праздник,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посвященный Всемирному дню туризма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2022 г., </a:t>
                      </a:r>
                    </a:p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местах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этап Всероссийского конкурса проектных команд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созданию туристских и экскурсионных маршрутов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2022 г.- февраль 2023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этап Всероссийских соревнований учащихся по ориентированию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 </a:t>
                      </a:r>
                    </a:p>
                    <a:p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Благовещенский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этап Всероссийского конкурса школьных музеев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22 сентября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этап Всероссийского конкурса на знание государственных и региональных символов, атрибутов Российской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ноябрь 2022 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61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32" y="242461"/>
            <a:ext cx="1508578" cy="120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844" y="1527554"/>
            <a:ext cx="301715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0568" y="1496548"/>
            <a:ext cx="423209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0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15" y="261109"/>
            <a:ext cx="1752600" cy="12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66799" y="2435494"/>
          <a:ext cx="9806115" cy="406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9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региональных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международных и всероссийских мероприятиях по всем направлениям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4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Республики Башкортостан в финале Общественного проекта Приволжского федерального округа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«Герои Отечества»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– ноябрь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олимпиада по школьному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краеведению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октябрь 2022г.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35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Всероссийского проекта «Без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срока давности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– декабрь 2022г., март – май 2023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35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интерактивные познавательные эфиры «Образовательный проект «Музейный час»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 г.- май 2023г.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35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461"/>
            <a:ext cx="1391727" cy="1111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845" y="1465633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5353" y="1517762"/>
            <a:ext cx="3821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01" y="242461"/>
            <a:ext cx="1735198" cy="12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2489846"/>
          <a:ext cx="10972800" cy="367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5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Туристко-краеведческая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в течение года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08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Координационного совета по развитию детского туризма                      в Республике Башкортостан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90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Совета директоров учреждений дополнительного образования туристско-краеведческой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01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План работы туристско-краеведческой направленности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реализации Концепции развития дополнительного образования детей до 2030 года и ее целевых показателей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01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постоянно действующий семинар  «Методи4ка» 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дистанционном режиме  по основным вопросам  туристско-краеведческой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840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4953000"/>
            <a:ext cx="442109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3" y="273067"/>
            <a:ext cx="1391727" cy="1111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1426788"/>
            <a:ext cx="293422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 И  НАУКИ 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 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08030" y="1345996"/>
            <a:ext cx="302328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 РЕСПУБЛИКАНСКИЙ  ДЕТСКИЙ ОЗДОРОВИТЕЛЬНО-ОБРАЗОВАТЕЛЬНЫЙ 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6" y="242460"/>
            <a:ext cx="1577455" cy="11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4800" y="2185722"/>
          <a:ext cx="11557686" cy="453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3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данные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3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Государственное бюджетное учреждение дополнительного образования  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детский оздоровительно-образовательный центр туризма, краеведения и экскурсий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приемная  +7(347) 292-16-80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bashrdct@yandex.ru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https://bashrdct.ru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Группа в </a:t>
                      </a:r>
                      <a:r>
                        <a:rPr lang="ru-RU" sz="16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«Детский туризм РБ» https://t.me/+_9N-axTL3HA5MGEy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60229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0" y="3962400"/>
            <a:ext cx="5267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0" y="4687886"/>
            <a:ext cx="665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9" y="5572124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57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11209781" cy="677108"/>
          </a:xfrm>
        </p:spPr>
        <p:txBody>
          <a:bodyPr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Концепции развития дополнительного образования детей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 в части детско-юношеского туризма и краеведения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010400" y="4466510"/>
            <a:ext cx="487829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Л.П. Каримова,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директора ГБУ ДО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РДООЦТКиЭ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А.В. Андреева,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заведующая отделом краеведения, музееведения ГБУ ДО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РДООЦТКиЭ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А.Ф. Байков,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отделом туризма и спортивного ориентирования ГБУ ДО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РДООЦТКиЭ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33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11209781" cy="1107996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 90-летию образования ГБУ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РДООЦТКиЭ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в детско-юношеском туризме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8305800" y="3933110"/>
            <a:ext cx="3581401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Б.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Зайтунов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к.и.н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заведующий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Республиканского музея истории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образования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 Башкортостан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66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11209781" cy="73866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проведении массовых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в природной среде. Перезагрузка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4261248"/>
            <a:ext cx="442109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Ю.А. Перескоков,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инструктор–методист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отдела туризма и спортивного ориентирования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ГБУ ДО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РДООЦТКиЭ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94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0"/>
            <a:ext cx="11209781" cy="36933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как ресурс открытого образования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5334000"/>
            <a:ext cx="44210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И. Савинков,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редактор журнала «Юный краевед»                           (г. Москва)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97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109" y="3581400"/>
            <a:ext cx="11209781" cy="73866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«Механизм создания туристских и экскурсионных маршрутов»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4953000"/>
            <a:ext cx="442109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7" y="242460"/>
            <a:ext cx="1981200" cy="1582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78" y="2038642"/>
            <a:ext cx="423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905000"/>
            <a:ext cx="42320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4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42460"/>
            <a:ext cx="23241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8400" y="4953000"/>
            <a:ext cx="5638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Р. Р.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Мусалимов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 marL="23495"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методист отдела туризма и спортивного ориентирования </a:t>
            </a:r>
          </a:p>
          <a:p>
            <a:pPr marL="23495"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ГБУ ДО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РДООЦТКиЭ</a:t>
            </a:r>
            <a:endParaRPr lang="ru-RU" sz="1600" dirty="0">
              <a:ea typeface="Calibri"/>
              <a:cs typeface="Times New Roman"/>
            </a:endParaRPr>
          </a:p>
          <a:p>
            <a:pPr marL="23495"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Г. В.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Купцова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старший методист отдела краеведения и музееведения 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ГБУ ДО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РДООЦТКиЭ</a:t>
            </a:r>
            <a:endParaRPr lang="ru-RU" sz="1600" dirty="0">
              <a:ea typeface="Calibri"/>
              <a:cs typeface="Times New Roman"/>
            </a:endParaRPr>
          </a:p>
          <a:p>
            <a:pPr marL="2349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715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06" y="2984788"/>
            <a:ext cx="11209781" cy="738664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42461"/>
            <a:ext cx="1544127" cy="1233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199" y="1561588"/>
            <a:ext cx="381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5" y="1585329"/>
            <a:ext cx="4232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2460"/>
            <a:ext cx="1905000" cy="13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199" y="2895600"/>
            <a:ext cx="11277600" cy="313932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детей до 2030 года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Распоряжение Правительства РФ от 31 марта 2022 года № 678-р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Главные цели совершенствования системы дополнительного образования: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создание условий для самореализации и развития талантов; 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воспитание «высоконравственной, гармонично развитой и социально ответственной личности»</a:t>
            </a:r>
          </a:p>
        </p:txBody>
      </p:sp>
    </p:spTree>
    <p:extLst>
      <p:ext uri="{BB962C8B-B14F-4D97-AF65-F5344CB8AC3E}">
        <p14:creationId xmlns:p14="http://schemas.microsoft.com/office/powerpoint/2010/main" val="3517381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7467600" y="4953000"/>
            <a:ext cx="442109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rt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3" y="273067"/>
            <a:ext cx="1391727" cy="1111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1426788"/>
            <a:ext cx="293422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 И  НАУКИ 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 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08030" y="1345996"/>
            <a:ext cx="302328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 РЕСПУБЛИКАНСКИЙ  ДЕТСКИЙ ОЗДОРОВИТЕЛЬНО-ОБРАЗОВАТЕЛЬНЫЙ 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 КРАЕВЕДЕНИЯ И ЭКСКУРСИЙ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6" y="242460"/>
            <a:ext cx="1577455" cy="11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66717"/>
              </p:ext>
            </p:extLst>
          </p:nvPr>
        </p:nvGraphicFramePr>
        <p:xfrm>
          <a:off x="304800" y="2185722"/>
          <a:ext cx="11557686" cy="453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3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данные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3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Государственное бюджетное учреждение дополнительного образования  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детский оздоровительно-образовательный центр туризма, краеведения и экскурсий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приемная  +7(347) 292-16-80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bashrdct@yandex.ru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</a:p>
                    <a:p>
                      <a:pPr algn="just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https://bashrdct.ru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Группа в </a:t>
                      </a:r>
                      <a:r>
                        <a:rPr lang="ru-RU" sz="16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«Детский туризм РБ» https://t.me/+_9N-axTL3HA5MGEy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60229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0" y="3962400"/>
            <a:ext cx="5267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0" y="4687886"/>
            <a:ext cx="665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9" y="5572124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9107"/>
            <a:ext cx="11209781" cy="738664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42461"/>
            <a:ext cx="1544127" cy="1233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612612"/>
            <a:ext cx="381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3704" y="1578820"/>
            <a:ext cx="42320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7493"/>
            <a:ext cx="1981200" cy="13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" y="3352801"/>
            <a:ext cx="11430000" cy="754053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50885"/>
              </p:ext>
            </p:extLst>
          </p:nvPr>
        </p:nvGraphicFramePr>
        <p:xfrm>
          <a:off x="457200" y="2667000"/>
          <a:ext cx="11353800" cy="3756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5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051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утверждение и реализация Программы развития республиканского и муниципальных центров детско-юношеского туризма в Республике Башкортостан</a:t>
                      </a: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распространение походно-экспедиционной и экскурсионной форм  организации      деятельности с обучающимися при реализации дополнительных общеобразовательных программ за пределами фактического местонахождения образовательной организации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реализация мер  по развитию    школьных музеев, деятельность которых интегрирована с воспитательными и образовательными программами образовательных организаций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 использование в образовательной деятельности маршрутов школьного познавательного туризма для ознакомления детей с историей, культурой, традициями,  природой Республики Башкортостан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39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9107"/>
            <a:ext cx="11209781" cy="738664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42460"/>
            <a:ext cx="1620327" cy="1294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592366"/>
            <a:ext cx="3812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1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5800" y="1537085"/>
            <a:ext cx="37829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1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 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40" y="242461"/>
            <a:ext cx="1836559" cy="12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" y="3352801"/>
            <a:ext cx="11430000" cy="754053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19288"/>
              </p:ext>
            </p:extLst>
          </p:nvPr>
        </p:nvGraphicFramePr>
        <p:xfrm>
          <a:off x="642082" y="2361505"/>
          <a:ext cx="10896600" cy="407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дисциплины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2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краеведческий принцип преподавания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06">
                <a:tc>
                  <a:txBody>
                    <a:bodyPr/>
                    <a:lstStyle/>
                    <a:p>
                      <a:pPr algn="ctr"/>
                      <a:endParaRPr lang="ru-RU" sz="2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походы, путешествия, экскурсии по родному краю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массовые формы приобщения детей к патриотическому наследию родного края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ru-RU" sz="2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Детско-юношеский туризм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20"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приоритетное направление государственного регулирования туристской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Стрелка вниз 23"/>
          <p:cNvSpPr/>
          <p:nvPr/>
        </p:nvSpPr>
        <p:spPr>
          <a:xfrm>
            <a:off x="5891666" y="2756480"/>
            <a:ext cx="121158" cy="457201"/>
          </a:xfrm>
          <a:prstGeom prst="downArrow">
            <a:avLst>
              <a:gd name="adj1" fmla="val 612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671377" y="3501868"/>
            <a:ext cx="156449" cy="489204"/>
          </a:xfrm>
          <a:prstGeom prst="downArrow">
            <a:avLst>
              <a:gd name="adj1" fmla="val 50000"/>
              <a:gd name="adj2" fmla="val 52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969224" y="4155743"/>
            <a:ext cx="124570" cy="489204"/>
          </a:xfrm>
          <a:prstGeom prst="downArrow">
            <a:avLst>
              <a:gd name="adj1" fmla="val 612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661824" y="4872251"/>
            <a:ext cx="14139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9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9107"/>
            <a:ext cx="11209781" cy="738664"/>
          </a:xfrm>
        </p:spPr>
        <p:txBody>
          <a:bodyPr/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61"/>
            <a:ext cx="1467926" cy="11728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1464568"/>
            <a:ext cx="381247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2624" y="1346145"/>
            <a:ext cx="349837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</a:t>
            </a:r>
          </a:p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ТУРИЗМА, КРАЕВЕДЕНИЯ И ЭКСКУРСИЙ </a:t>
            </a: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98" y="242461"/>
            <a:ext cx="1601801" cy="11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" y="3352801"/>
            <a:ext cx="11430000" cy="754053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46530"/>
              </p:ext>
            </p:extLst>
          </p:nvPr>
        </p:nvGraphicFramePr>
        <p:xfrm>
          <a:off x="457200" y="2286000"/>
          <a:ext cx="11277600" cy="4250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99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туризм в системе образования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Башкортостан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56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многопрофильные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(детские объединения туристско-краеведческой направленности)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9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i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59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22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УДО в ГО РБ и </a:t>
                      </a:r>
                      <a:r>
                        <a:rPr lang="ru-RU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 в МР РБ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796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вовлечённых в образовательные программы туристско-краеведческой направленности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2021-2022 уч. г. − </a:t>
                      </a:r>
                      <a:r>
                        <a:rPr lang="ru-RU" sz="2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r>
                        <a:rPr lang="ru-RU" sz="2000" b="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обучающихся,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дополнительным образованием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2057400" y="4648200"/>
            <a:ext cx="1247238" cy="458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96677" y="4653317"/>
            <a:ext cx="840673" cy="458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32" y="242461"/>
            <a:ext cx="1508578" cy="120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844" y="1527554"/>
            <a:ext cx="301715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 И НАУКИ </a:t>
            </a:r>
          </a:p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0568" y="1496548"/>
            <a:ext cx="423209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5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05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15" y="261109"/>
            <a:ext cx="1752600" cy="12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81263"/>
              </p:ext>
            </p:extLst>
          </p:nvPr>
        </p:nvGraphicFramePr>
        <p:xfrm>
          <a:off x="381000" y="2319850"/>
          <a:ext cx="11430000" cy="415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3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Башкирская центральная детская экскурсионно-туристская станция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92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Инструктивно-методический центр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туризма в РБ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бюджетное  учреждение дополнительного образования 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детский оздоровительно-образовательный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туризма, 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краеведения и экскурсий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8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algn="ctr"/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2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 мая 1932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Стрелка вниз 33"/>
          <p:cNvSpPr/>
          <p:nvPr/>
        </p:nvSpPr>
        <p:spPr>
          <a:xfrm>
            <a:off x="8715938" y="3048000"/>
            <a:ext cx="332232" cy="655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066270" y="40767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206314" y="5994561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1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461"/>
            <a:ext cx="1391727" cy="1111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845" y="1465633"/>
            <a:ext cx="266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algn="ctr"/>
            <a:endParaRPr lang="ru-RU" sz="1600" b="1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5353" y="1517762"/>
            <a:ext cx="3821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РЕСПУБЛИКАНСКИЙ ДЕТСКИЙ ОЗДОРОВИТЕЛЬНО-ОБРАЗОВАТЕЛЬНЫЙ  ЦЕНТР </a:t>
            </a:r>
          </a:p>
          <a:p>
            <a:pPr algn="ctr"/>
            <a:r>
              <a:rPr lang="ru-RU" sz="1000" b="1" spc="-1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КРАЕВЕДЕНИЯ И ЭКСКУРСИЙ</a:t>
            </a:r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spc="-100" dirty="0">
              <a:solidFill>
                <a:srgbClr val="494949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prez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01" y="242461"/>
            <a:ext cx="1735198" cy="12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74528"/>
              </p:ext>
            </p:extLst>
          </p:nvPr>
        </p:nvGraphicFramePr>
        <p:xfrm>
          <a:off x="304800" y="2217668"/>
          <a:ext cx="11582400" cy="435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деятельности с муниципальными образованиями РБ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2021-2022 учебном году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(ноябрь-декабрь)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республиканских совещания: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9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директоров учреждений дополнительного образования туристско-краеведческой направленности;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турорганизаторов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образований РБ;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организаторов Всероссийского движения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«Школа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безопасности»;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кураторов краеведческой направленности и руководителей школьных музеев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(г. Уфа, 14-17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июня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по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подготовке и повышению квалификации руководителей туристских походов выходного дня,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степенных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(многодневных) походов, походов 1-2 категорий сложности и экспедиций обучающихся образовательных учреждений с приглашением известных и титулованных туристов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3353084" y="3200400"/>
            <a:ext cx="30991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829169" y="3979457"/>
            <a:ext cx="484632" cy="382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0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3092</Words>
  <Application>Microsoft Office PowerPoint</Application>
  <PresentationFormat>Широкоэкранный</PresentationFormat>
  <Paragraphs>658</Paragraphs>
  <Slides>40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Rockwell</vt:lpstr>
      <vt:lpstr>Times New Roman</vt:lpstr>
      <vt:lpstr>Wingdings</vt:lpstr>
      <vt:lpstr>Office Theme</vt:lpstr>
      <vt:lpstr>Презентация PowerPoint</vt:lpstr>
      <vt:lpstr>Концепция развития дополнительного образования до 2030 года </vt:lpstr>
      <vt:lpstr>Ключевые задачи реализации дополнительного образования детей туристско-краеведческой направленности на период до 2030 года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«Школа БЕЗопасности». Проблемы. Перспективы</vt:lpstr>
      <vt:lpstr>Школьный музей  как центр духовно-нравственного и патриотического воспитания</vt:lpstr>
      <vt:lpstr>Рекомендации по планированию туристско-спортивной  и экскурсионно-краеведческой работы с учащимися образовательных учреждений Республики Башкортостан на 2022-2023 учебный год</vt:lpstr>
      <vt:lpstr>Если человек не знает,  к какой пристани он держит путь,  для него ни один ветер не будет попутным                                                                                                       Луций Сенека</vt:lpstr>
      <vt:lpstr>                             Цель деятельности ГБУ ДО РДООЦТКиЭ  - развитие и совершенствование туристско-краеведческой деятельности в Республике Башкортостан;   - создание благоприятных условий для личного и физического развития детей, удовлетворения их интересов, способностей и дарований, адаптации к жизни  в обществе, формирование культуры  и организации содержательного досуга средствами туристско-краеведческой деятельности.      </vt:lpstr>
      <vt:lpstr>             Для достижения заявленной цели определены следующие задачи:  -  стратегическое планирование развития системы детско-юношеского туризма в Республике Башкортостан в рамках Концепции развития дополнительного образования  детей до 2030 года;  -  увеличение числа детей, принимающих участие в туристско-краеведческих мероприятиях, проводимых в условиях природной среды, соблюдая при этом обеспечение безопасности;  -  распространение походно-экспедиционной и экскурсионной форм организации деятельности с обучающимися. </vt:lpstr>
      <vt:lpstr> </vt:lpstr>
      <vt:lpstr> Нормативные правовые документы республиканского уровня:  </vt:lpstr>
      <vt:lpstr> </vt:lpstr>
      <vt:lpstr> </vt:lpstr>
      <vt:lpstr>Презентация PowerPoint</vt:lpstr>
      <vt:lpstr>Презентация PowerPoint</vt:lpstr>
      <vt:lpstr>Презентация PowerPoint</vt:lpstr>
      <vt:lpstr>Реализация Концепции развития дополнительного образования детей  до 2030 года в части детско-юношеского туризма и краеведения</vt:lpstr>
      <vt:lpstr>Научно-практическая конференция,  посвященная 90-летию образования ГБУ ДО РДООЦТКиЭ. Грантовая поддержка в детско-юношеском туризме</vt:lpstr>
      <vt:lpstr>Безопасность при проведении массовых мероприятий  с обучающимися в природной среде. Перезагрузка</vt:lpstr>
      <vt:lpstr>Школьный музей как ресурс открытого образования</vt:lpstr>
      <vt:lpstr>Мастер-класс  «Механизм создания туристских и экскурсионных маршрутов»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на тему:</dc:title>
  <dc:creator>user</dc:creator>
  <cp:lastModifiedBy>Симонов Виктор Витальевич</cp:lastModifiedBy>
  <cp:revision>499</cp:revision>
  <cp:lastPrinted>2021-11-12T04:40:04Z</cp:lastPrinted>
  <dcterms:created xsi:type="dcterms:W3CDTF">2021-02-09T05:23:11Z</dcterms:created>
  <dcterms:modified xsi:type="dcterms:W3CDTF">2022-10-27T11:19:53Z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2021-02-09T00:00:00Z</vt:filetime>
  </property>
</Properties>
</file>